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Lobster"/>
      <p:regular r:id="rId26"/>
    </p:embeddedFont>
    <p:embeddedFont>
      <p:font typeface="EB Garamond"/>
      <p:regular r:id="rId27"/>
      <p:bold r:id="rId28"/>
      <p:italic r:id="rId29"/>
      <p:boldItalic r:id="rId30"/>
    </p:embeddedFont>
    <p:embeddedFont>
      <p:font typeface="Nanum Gothic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obster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EBGaramond-bold.fntdata"/><Relationship Id="rId27" Type="http://schemas.openxmlformats.org/officeDocument/2006/relationships/font" Target="fonts/EBGaramo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anumGothic-regular.fntdata"/><Relationship Id="rId30" Type="http://schemas.openxmlformats.org/officeDocument/2006/relationships/font" Target="fonts/EBGaramon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Nanum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dcabc43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dcabc43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6bfa5e62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6bfa5e62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6bfa5e62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46bfa5e62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53c60f3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53c60f3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4cf4067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4cf4067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4cf4067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4cf4067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bb7873f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bb7873f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6c1c5a3f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6c1c5a3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6c1c5a3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6c1c5a3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6c1c5a3f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6c1c5a3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a46359c70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a46359c70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50efd9d3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50efd9d3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55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225" y="1153750"/>
            <a:ext cx="7717500" cy="19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713400" y="3152225"/>
            <a:ext cx="77175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3" type="title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4" type="title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5" type="title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6" type="subTitle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7" type="title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8" type="title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9" type="subTitle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3" type="title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4" type="title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5" type="subTitle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6" type="title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7" type="title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8" type="subTitle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19" type="title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20" type="title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1" type="subTitle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hasCustomPrompt="1" idx="2" type="title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/>
          <p:nvPr>
            <p:ph idx="3" type="title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4" type="title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5" type="title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6" type="subTitle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7" type="title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8" type="title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9" type="subTitle"/>
          </p:nvPr>
        </p:nvSpPr>
        <p:spPr>
          <a:xfrm>
            <a:off x="6207320" y="3750300"/>
            <a:ext cx="2059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713225" y="539500"/>
            <a:ext cx="7717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5335638" y="1208325"/>
            <a:ext cx="30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5335638" y="1575075"/>
            <a:ext cx="3095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3" type="title"/>
          </p:nvPr>
        </p:nvSpPr>
        <p:spPr>
          <a:xfrm>
            <a:off x="2090050" y="2419950"/>
            <a:ext cx="30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2090050" y="2786700"/>
            <a:ext cx="3095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5" type="title"/>
          </p:nvPr>
        </p:nvSpPr>
        <p:spPr>
          <a:xfrm>
            <a:off x="5335638" y="3631575"/>
            <a:ext cx="30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6" type="subTitle"/>
          </p:nvPr>
        </p:nvSpPr>
        <p:spPr>
          <a:xfrm>
            <a:off x="5335638" y="3998325"/>
            <a:ext cx="3095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4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145537" y="2785875"/>
            <a:ext cx="31650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4833460" y="2785875"/>
            <a:ext cx="31650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1145537" y="3289175"/>
            <a:ext cx="31650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3" type="subTitle"/>
          </p:nvPr>
        </p:nvSpPr>
        <p:spPr>
          <a:xfrm>
            <a:off x="4833460" y="3289175"/>
            <a:ext cx="31650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hasCustomPrompt="1" idx="2" type="title"/>
          </p:nvPr>
        </p:nvSpPr>
        <p:spPr>
          <a:xfrm>
            <a:off x="4572000" y="1143750"/>
            <a:ext cx="38589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713225" y="539500"/>
            <a:ext cx="77175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hasCustomPrompt="1" idx="2" type="title"/>
          </p:nvPr>
        </p:nvSpPr>
        <p:spPr>
          <a:xfrm>
            <a:off x="713183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9"/>
          <p:cNvSpPr txBox="1"/>
          <p:nvPr>
            <p:ph idx="3" type="title"/>
          </p:nvPr>
        </p:nvSpPr>
        <p:spPr>
          <a:xfrm>
            <a:off x="713175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713175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4" type="title"/>
          </p:nvPr>
        </p:nvSpPr>
        <p:spPr>
          <a:xfrm>
            <a:off x="2743380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/>
          <p:nvPr>
            <p:ph idx="5" type="title"/>
          </p:nvPr>
        </p:nvSpPr>
        <p:spPr>
          <a:xfrm>
            <a:off x="2743372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subTitle"/>
          </p:nvPr>
        </p:nvSpPr>
        <p:spPr>
          <a:xfrm>
            <a:off x="2743372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hasCustomPrompt="1" idx="7" type="title"/>
          </p:nvPr>
        </p:nvSpPr>
        <p:spPr>
          <a:xfrm>
            <a:off x="4773577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/>
          <p:nvPr>
            <p:ph idx="8" type="title"/>
          </p:nvPr>
        </p:nvSpPr>
        <p:spPr>
          <a:xfrm>
            <a:off x="4773569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4773569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hasCustomPrompt="1" idx="13" type="title"/>
          </p:nvPr>
        </p:nvSpPr>
        <p:spPr>
          <a:xfrm>
            <a:off x="6803765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/>
          <p:nvPr>
            <p:ph idx="14" type="title"/>
          </p:nvPr>
        </p:nvSpPr>
        <p:spPr>
          <a:xfrm>
            <a:off x="6803757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5" type="subTitle"/>
          </p:nvPr>
        </p:nvSpPr>
        <p:spPr>
          <a:xfrm>
            <a:off x="6803757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7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title"/>
          </p:nvPr>
        </p:nvSpPr>
        <p:spPr>
          <a:xfrm>
            <a:off x="737950" y="19072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737950" y="22739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3" type="title"/>
          </p:nvPr>
        </p:nvSpPr>
        <p:spPr>
          <a:xfrm>
            <a:off x="737950" y="37036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737950" y="40703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5" type="title"/>
          </p:nvPr>
        </p:nvSpPr>
        <p:spPr>
          <a:xfrm>
            <a:off x="3614969" y="19072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3614969" y="22739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7" type="title"/>
          </p:nvPr>
        </p:nvSpPr>
        <p:spPr>
          <a:xfrm>
            <a:off x="3614969" y="37036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3614969" y="40703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title"/>
          </p:nvPr>
        </p:nvSpPr>
        <p:spPr>
          <a:xfrm>
            <a:off x="6516737" y="19072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6516737" y="22739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title"/>
          </p:nvPr>
        </p:nvSpPr>
        <p:spPr>
          <a:xfrm>
            <a:off x="6516737" y="37036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6516737" y="40703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8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13225" y="539500"/>
            <a:ext cx="7691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title"/>
          </p:nvPr>
        </p:nvSpPr>
        <p:spPr>
          <a:xfrm>
            <a:off x="731475" y="2865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731475" y="3384575"/>
            <a:ext cx="24873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3" type="title"/>
          </p:nvPr>
        </p:nvSpPr>
        <p:spPr>
          <a:xfrm>
            <a:off x="3321875" y="2865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4" type="subTitle"/>
          </p:nvPr>
        </p:nvSpPr>
        <p:spPr>
          <a:xfrm>
            <a:off x="3321875" y="3384575"/>
            <a:ext cx="24873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5" type="title"/>
          </p:nvPr>
        </p:nvSpPr>
        <p:spPr>
          <a:xfrm>
            <a:off x="5912275" y="2865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6" type="subTitle"/>
          </p:nvPr>
        </p:nvSpPr>
        <p:spPr>
          <a:xfrm>
            <a:off x="5912275" y="3384575"/>
            <a:ext cx="24873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9"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2" type="title"/>
          </p:nvPr>
        </p:nvSpPr>
        <p:spPr>
          <a:xfrm>
            <a:off x="731475" y="33988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731475" y="38417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3" type="title"/>
          </p:nvPr>
        </p:nvSpPr>
        <p:spPr>
          <a:xfrm>
            <a:off x="3321875" y="33988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4" type="subTitle"/>
          </p:nvPr>
        </p:nvSpPr>
        <p:spPr>
          <a:xfrm>
            <a:off x="3321875" y="38417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5" type="title"/>
          </p:nvPr>
        </p:nvSpPr>
        <p:spPr>
          <a:xfrm>
            <a:off x="5912275" y="33988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6" type="subTitle"/>
          </p:nvPr>
        </p:nvSpPr>
        <p:spPr>
          <a:xfrm>
            <a:off x="5912275" y="38417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0">
    <p:bg>
      <p:bgPr>
        <a:solidFill>
          <a:schemeClr val="dk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72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0" name="Google Shape;16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300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300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300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b="1"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b="1"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2" type="title"/>
          </p:nvPr>
        </p:nvSpPr>
        <p:spPr>
          <a:xfrm>
            <a:off x="713225" y="1472150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715200" y="1070600"/>
            <a:ext cx="7717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3" type="subTitle"/>
          </p:nvPr>
        </p:nvSpPr>
        <p:spPr>
          <a:xfrm>
            <a:off x="715200" y="1890625"/>
            <a:ext cx="3856800" cy="20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4" type="title"/>
          </p:nvPr>
        </p:nvSpPr>
        <p:spPr>
          <a:xfrm>
            <a:off x="715200" y="3590125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5" type="subTitle"/>
          </p:nvPr>
        </p:nvSpPr>
        <p:spPr>
          <a:xfrm>
            <a:off x="4572000" y="1890625"/>
            <a:ext cx="38568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6" type="subTitle"/>
          </p:nvPr>
        </p:nvSpPr>
        <p:spPr>
          <a:xfrm>
            <a:off x="715200" y="3988825"/>
            <a:ext cx="38568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2" type="title"/>
          </p:nvPr>
        </p:nvSpPr>
        <p:spPr>
          <a:xfrm>
            <a:off x="713225" y="1700750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715200" y="2119225"/>
            <a:ext cx="3856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3" type="title"/>
          </p:nvPr>
        </p:nvSpPr>
        <p:spPr>
          <a:xfrm>
            <a:off x="4572000" y="1700750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4" type="subTitle"/>
          </p:nvPr>
        </p:nvSpPr>
        <p:spPr>
          <a:xfrm>
            <a:off x="4573975" y="2119225"/>
            <a:ext cx="3856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80" name="Google Shape;180;p26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6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6045150" y="-14546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">
    <p:bg>
      <p:bgPr>
        <a:solidFill>
          <a:schemeClr val="dk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60000" y="3888422"/>
            <a:ext cx="1851876" cy="1743867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4687850" y="-154650"/>
            <a:ext cx="1474292" cy="1388305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8215750" y="4324975"/>
            <a:ext cx="550852" cy="518724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1237560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>
                <a:solidFill>
                  <a:schemeClr val="l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572000" y="1776300"/>
            <a:ext cx="38589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572000" y="2509774"/>
            <a:ext cx="38589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9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713225" y="1705300"/>
            <a:ext cx="3263700" cy="6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713225" y="2540900"/>
            <a:ext cx="32637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2347200" y="539500"/>
            <a:ext cx="4449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4144850" y="868375"/>
            <a:ext cx="4598100" cy="9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AgrowCulture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4504550" y="1669125"/>
            <a:ext cx="41685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Farm, Invest, Grow!!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6390325" y="-15354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 rot="-1248412">
            <a:off x="4825511" y="46607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 rot="-1248538">
            <a:off x="5659579" y="49130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8"/>
          <p:cNvGrpSpPr/>
          <p:nvPr/>
        </p:nvGrpSpPr>
        <p:grpSpPr>
          <a:xfrm>
            <a:off x="8359000" y="4367111"/>
            <a:ext cx="604655" cy="482923"/>
            <a:chOff x="5879425" y="4466724"/>
            <a:chExt cx="604655" cy="482923"/>
          </a:xfrm>
        </p:grpSpPr>
        <p:sp>
          <p:nvSpPr>
            <p:cNvPr id="202" name="Google Shape;202;p28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4333" l="45049" r="6009" t="0"/>
          <a:stretch/>
        </p:blipFill>
        <p:spPr>
          <a:xfrm>
            <a:off x="0" y="0"/>
            <a:ext cx="39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 rot="-5401006">
            <a:off x="1267014" y="2472126"/>
            <a:ext cx="5555651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031350" y="2977638"/>
            <a:ext cx="55965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Members: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Mohammad Ittehad Rahman Sami 200042131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Maliha Zaman 200042114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Nazia Karim Khan Oishee 200042137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7"/>
          <p:cNvGrpSpPr/>
          <p:nvPr/>
        </p:nvGrpSpPr>
        <p:grpSpPr>
          <a:xfrm>
            <a:off x="7801225" y="4119649"/>
            <a:ext cx="604655" cy="482923"/>
            <a:chOff x="5879425" y="4466724"/>
            <a:chExt cx="604655" cy="482923"/>
          </a:xfrm>
        </p:grpSpPr>
        <p:sp>
          <p:nvSpPr>
            <p:cNvPr id="359" name="Google Shape;359;p37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7"/>
          <p:cNvSpPr/>
          <p:nvPr/>
        </p:nvSpPr>
        <p:spPr>
          <a:xfrm>
            <a:off x="6254125" y="-11295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851" y="907351"/>
            <a:ext cx="6898301" cy="3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784200" y="272450"/>
            <a:ext cx="7691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AgrowCulture Timeline</a:t>
            </a:r>
            <a:endParaRPr sz="3900"/>
          </a:p>
        </p:txBody>
      </p:sp>
      <p:sp>
        <p:nvSpPr>
          <p:cNvPr id="372" name="Google Shape;37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0" y="1174175"/>
            <a:ext cx="8839198" cy="343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>
            <a:off x="-129000" y="4266984"/>
            <a:ext cx="1851876" cy="1743867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"/>
          <p:cNvSpPr/>
          <p:nvPr/>
        </p:nvSpPr>
        <p:spPr>
          <a:xfrm>
            <a:off x="7020800" y="-581250"/>
            <a:ext cx="1474292" cy="1388305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9"/>
          <p:cNvSpPr/>
          <p:nvPr/>
        </p:nvSpPr>
        <p:spPr>
          <a:xfrm>
            <a:off x="3949750" y="552400"/>
            <a:ext cx="550852" cy="518724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8216508" y="432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9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384" name="Google Shape;384;p39"/>
          <p:cNvSpPr txBox="1"/>
          <p:nvPr>
            <p:ph type="title"/>
          </p:nvPr>
        </p:nvSpPr>
        <p:spPr>
          <a:xfrm>
            <a:off x="153475" y="2060475"/>
            <a:ext cx="7648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solidFill>
                  <a:srgbClr val="4B563E"/>
                </a:solidFill>
                <a:latin typeface="Lobster"/>
                <a:ea typeface="Lobster"/>
                <a:cs typeface="Lobster"/>
                <a:sym typeface="Lobster"/>
              </a:rPr>
              <a:t>Demonstration of out work till date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2173050" y="1073575"/>
            <a:ext cx="4449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Thank You</a:t>
            </a:r>
            <a:endParaRPr sz="3900"/>
          </a:p>
        </p:txBody>
      </p:sp>
      <p:sp>
        <p:nvSpPr>
          <p:cNvPr id="390" name="Google Shape;3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492600" y="330500"/>
            <a:ext cx="77175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4B563E"/>
                </a:solidFill>
                <a:latin typeface="Lobster"/>
                <a:ea typeface="Lobster"/>
                <a:cs typeface="Lobster"/>
                <a:sym typeface="Lobster"/>
              </a:rPr>
              <a:t>Introduction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383825" y="1207500"/>
            <a:ext cx="83763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➢"/>
            </a:pP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AgrowCulture is a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platform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where we bring the people working hard in the agricultural sector in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contact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investors and buyers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aid their growth.</a:t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➢"/>
            </a:pP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AgrowCulture enables Bangladesh agriculture financing as it offers an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 opportunity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attractive long term and short term investments.</a:t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222" name="Google Shape;222;p30"/>
          <p:cNvSpPr txBox="1"/>
          <p:nvPr>
            <p:ph idx="2" type="title"/>
          </p:nvPr>
        </p:nvSpPr>
        <p:spPr>
          <a:xfrm>
            <a:off x="865625" y="142736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0"/>
          <p:cNvSpPr txBox="1"/>
          <p:nvPr>
            <p:ph idx="3" type="title"/>
          </p:nvPr>
        </p:nvSpPr>
        <p:spPr>
          <a:xfrm>
            <a:off x="865613" y="215757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Funding</a:t>
            </a:r>
            <a:endParaRPr sz="2500"/>
          </a:p>
        </p:txBody>
      </p:sp>
      <p:sp>
        <p:nvSpPr>
          <p:cNvPr id="224" name="Google Shape;224;p30"/>
          <p:cNvSpPr txBox="1"/>
          <p:nvPr>
            <p:ph idx="4" type="title"/>
          </p:nvPr>
        </p:nvSpPr>
        <p:spPr>
          <a:xfrm>
            <a:off x="865625" y="317380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5" name="Google Shape;225;p30"/>
          <p:cNvSpPr txBox="1"/>
          <p:nvPr>
            <p:ph idx="5" type="title"/>
          </p:nvPr>
        </p:nvSpPr>
        <p:spPr>
          <a:xfrm>
            <a:off x="713227" y="3887550"/>
            <a:ext cx="29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Investment</a:t>
            </a:r>
            <a:endParaRPr sz="2500"/>
          </a:p>
        </p:txBody>
      </p:sp>
      <p:sp>
        <p:nvSpPr>
          <p:cNvPr id="226" name="Google Shape;226;p30"/>
          <p:cNvSpPr txBox="1"/>
          <p:nvPr>
            <p:ph idx="7" type="title"/>
          </p:nvPr>
        </p:nvSpPr>
        <p:spPr>
          <a:xfrm>
            <a:off x="4628725" y="142736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7" name="Google Shape;227;p30"/>
          <p:cNvSpPr txBox="1"/>
          <p:nvPr>
            <p:ph idx="8" type="title"/>
          </p:nvPr>
        </p:nvSpPr>
        <p:spPr>
          <a:xfrm>
            <a:off x="4628713" y="215757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Selling</a:t>
            </a:r>
            <a:endParaRPr sz="2500"/>
          </a:p>
        </p:txBody>
      </p:sp>
      <p:sp>
        <p:nvSpPr>
          <p:cNvPr id="228" name="Google Shape;228;p30"/>
          <p:cNvSpPr txBox="1"/>
          <p:nvPr>
            <p:ph idx="13" type="title"/>
          </p:nvPr>
        </p:nvSpPr>
        <p:spPr>
          <a:xfrm>
            <a:off x="4628725" y="317380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9" name="Google Shape;229;p30"/>
          <p:cNvSpPr txBox="1"/>
          <p:nvPr>
            <p:ph idx="14" type="title"/>
          </p:nvPr>
        </p:nvSpPr>
        <p:spPr>
          <a:xfrm>
            <a:off x="4628713" y="387777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Purchase</a:t>
            </a:r>
            <a:endParaRPr sz="2500"/>
          </a:p>
        </p:txBody>
      </p:sp>
      <p:grpSp>
        <p:nvGrpSpPr>
          <p:cNvPr id="230" name="Google Shape;230;p30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231" name="Google Shape;231;p30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30"/>
          <p:cNvSpPr/>
          <p:nvPr/>
        </p:nvSpPr>
        <p:spPr>
          <a:xfrm rot="379797">
            <a:off x="-1119232" y="2860585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998875" y="-11775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</a:t>
            </a:r>
            <a:endParaRPr/>
          </a:p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713225" y="2239800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working in the agricultural sector looking for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help will be able to submit their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24440" r="24440" t="0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1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52" name="Google Shape;252;p31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713225" y="2084625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can get into the world of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investing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making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investments through our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2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32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69" name="Google Shape;269;p32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14355" r="34449" t="0"/>
          <a:stretch/>
        </p:blipFill>
        <p:spPr>
          <a:xfrm>
            <a:off x="5199012" y="8975"/>
            <a:ext cx="39449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Selling</a:t>
            </a:r>
            <a:endParaRPr/>
          </a:p>
        </p:txBody>
      </p:sp>
      <p:sp>
        <p:nvSpPr>
          <p:cNvPr id="282" name="Google Shape;282;p33"/>
          <p:cNvSpPr txBox="1"/>
          <p:nvPr>
            <p:ph idx="1" type="subTitle"/>
          </p:nvPr>
        </p:nvSpPr>
        <p:spPr>
          <a:xfrm>
            <a:off x="596725" y="2369888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can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products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directly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our website.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3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88" name="Google Shape;288;p33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21463" r="21468" t="0"/>
          <a:stretch/>
        </p:blipFill>
        <p:spPr>
          <a:xfrm>
            <a:off x="5251150" y="0"/>
            <a:ext cx="39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</a:t>
            </a:r>
            <a:endParaRPr/>
          </a:p>
        </p:txBody>
      </p:sp>
      <p:sp>
        <p:nvSpPr>
          <p:cNvPr id="301" name="Google Shape;301;p34"/>
          <p:cNvSpPr txBox="1"/>
          <p:nvPr>
            <p:ph idx="1" type="subTitle"/>
          </p:nvPr>
        </p:nvSpPr>
        <p:spPr>
          <a:xfrm>
            <a:off x="713225" y="2084625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 will be able to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through our website like other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platforms.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4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307" name="Google Shape;307;p34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32690" r="9784" t="0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4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5"/>
          <p:cNvGrpSpPr/>
          <p:nvPr/>
        </p:nvGrpSpPr>
        <p:grpSpPr>
          <a:xfrm>
            <a:off x="5221579" y="2135880"/>
            <a:ext cx="2373786" cy="634779"/>
            <a:chOff x="1196025" y="2012250"/>
            <a:chExt cx="2821234" cy="727040"/>
          </a:xfrm>
        </p:grpSpPr>
        <p:sp>
          <p:nvSpPr>
            <p:cNvPr id="320" name="Google Shape;320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5"/>
          <p:cNvSpPr txBox="1"/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latin typeface="Lobster"/>
                <a:ea typeface="Lobster"/>
                <a:cs typeface="Lobster"/>
                <a:sym typeface="Lobster"/>
              </a:rPr>
              <a:t>Why do we need this website?</a:t>
            </a:r>
            <a:endParaRPr b="0"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Lack of capital, corrupted system, investment scam, contaminated food etc.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5"/>
          <p:cNvSpPr txBox="1"/>
          <p:nvPr>
            <p:ph idx="2" type="body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vailable funding, r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eliable source to invest, fresh food etc.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363492" y="2135880"/>
            <a:ext cx="2373786" cy="634779"/>
            <a:chOff x="1196025" y="2012250"/>
            <a:chExt cx="2821234" cy="727040"/>
          </a:xfrm>
        </p:grpSpPr>
        <p:sp>
          <p:nvSpPr>
            <p:cNvPr id="326" name="Google Shape;326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29" name="Google Shape;329;p35"/>
          <p:cNvSpPr txBox="1"/>
          <p:nvPr>
            <p:ph idx="4" type="subTitle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331" name="Google Shape;331;p35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5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/>
          <p:cNvSpPr/>
          <p:nvPr/>
        </p:nvSpPr>
        <p:spPr>
          <a:xfrm>
            <a:off x="6045150" y="-14546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6"/>
          <p:cNvGrpSpPr/>
          <p:nvPr/>
        </p:nvGrpSpPr>
        <p:grpSpPr>
          <a:xfrm>
            <a:off x="7801225" y="4119649"/>
            <a:ext cx="604655" cy="482923"/>
            <a:chOff x="5879425" y="4466724"/>
            <a:chExt cx="604655" cy="482923"/>
          </a:xfrm>
        </p:grpSpPr>
        <p:sp>
          <p:nvSpPr>
            <p:cNvPr id="345" name="Google Shape;345;p36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6"/>
          <p:cNvSpPr/>
          <p:nvPr/>
        </p:nvSpPr>
        <p:spPr>
          <a:xfrm>
            <a:off x="5998725" y="-11876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52" name="Google Shape;352;p36"/>
          <p:cNvSpPr txBox="1"/>
          <p:nvPr>
            <p:ph type="title"/>
          </p:nvPr>
        </p:nvSpPr>
        <p:spPr>
          <a:xfrm>
            <a:off x="582650" y="1549625"/>
            <a:ext cx="6810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900">
                <a:solidFill>
                  <a:srgbClr val="4B563E"/>
                </a:solidFill>
                <a:latin typeface="Lobster"/>
                <a:ea typeface="Lobster"/>
                <a:cs typeface="Lobster"/>
                <a:sym typeface="Lobster"/>
              </a:rPr>
              <a:t>Entity Relationship Diagram</a:t>
            </a:r>
            <a:endParaRPr sz="41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